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2" r:id="rId4"/>
    <p:sldId id="261" r:id="rId5"/>
    <p:sldId id="263" r:id="rId6"/>
    <p:sldId id="264" r:id="rId7"/>
    <p:sldId id="265" r:id="rId8"/>
    <p:sldId id="272" r:id="rId9"/>
    <p:sldId id="266" r:id="rId10"/>
    <p:sldId id="268" r:id="rId11"/>
    <p:sldId id="267" r:id="rId12"/>
    <p:sldId id="269" r:id="rId13"/>
    <p:sldId id="270" r:id="rId14"/>
    <p:sldId id="273" r:id="rId15"/>
    <p:sldId id="259" r:id="rId16"/>
    <p:sldId id="260" r:id="rId17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en-RU" smtClean="0"/>
              <a:t>02/22/2022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7F0872-BC6C-D64A-BBA0-269482925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267" b="15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0DBD-D8BF-AB41-BF0C-796A63D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584" y="6356350"/>
            <a:ext cx="7753816" cy="365125"/>
          </a:xfrm>
        </p:spPr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9478D-8729-2C4A-ABD7-A5D61AD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FB28-21A4-3F47-B966-C4A196D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580D-1D02-8147-8BA6-E42525F5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1A0BE-3AA4-C348-A92B-F575AE8C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22.02.2022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6FCEF-7098-FA4F-A7EB-C6FB920F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22.02.2022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1415E-2F2E-4843-B291-76F3D9A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22.02.2022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0554E-FB52-5C4D-938F-1643A063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22.02.2022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EB91D-00DC-AE42-A603-0EEEC3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22.02.2022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EC1D7-E0A5-5740-BAF3-A8DDBA94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22.02.2022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770A7-4B05-6145-89BC-FECB1C58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22.02.2022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B7DC3-BEE2-D642-B96F-39FBFF4D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130" y="6356350"/>
            <a:ext cx="5377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3.tif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t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36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5F05-D229-6341-A833-1B92C5BB1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161" y="2364251"/>
            <a:ext cx="7554897" cy="2491834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+mn-lt"/>
              </a:rPr>
              <a:t>Выгода и цена господдержки для </a:t>
            </a:r>
            <a:r>
              <a:rPr lang="ru-RU" sz="4400" b="1" dirty="0" err="1">
                <a:latin typeface="+mn-lt"/>
              </a:rPr>
              <a:t>ягодоводческого</a:t>
            </a:r>
            <a:r>
              <a:rPr lang="ru-RU" sz="4400" b="1" dirty="0">
                <a:latin typeface="+mn-lt"/>
              </a:rPr>
              <a:t> хозяйства</a:t>
            </a:r>
            <a:endParaRPr lang="en-RU" sz="44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72BED-1038-C74E-969E-A3C97527F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79868"/>
            <a:ext cx="7753815" cy="1012054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Сегаль Ольга, управляющая плодово-ягодными садами </a:t>
            </a:r>
          </a:p>
          <a:p>
            <a:pPr algn="r"/>
            <a:r>
              <a:rPr lang="ru-RU" dirty="0"/>
              <a:t>ИП ГКФХ Филиппова А.А. «Григорьевские сады» </a:t>
            </a:r>
            <a:endParaRPr lang="en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BCD187-2E43-4B66-B156-22CC58AF7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225" y="189411"/>
            <a:ext cx="1081603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79" y="328475"/>
            <a:ext cx="9792070" cy="648310"/>
          </a:xfrm>
        </p:spPr>
        <p:txBody>
          <a:bodyPr>
            <a:noAutofit/>
          </a:bodyPr>
          <a:lstStyle/>
          <a:p>
            <a:r>
              <a:rPr lang="ru-RU" sz="3400" b="1" dirty="0"/>
              <a:t>Цена господдержки. </a:t>
            </a:r>
            <a:r>
              <a:rPr lang="ru-RU" sz="3400" b="1" dirty="0">
                <a:solidFill>
                  <a:srgbClr val="FF0000"/>
                </a:solidFill>
              </a:rPr>
              <a:t>«Минусы» </a:t>
            </a:r>
            <a:r>
              <a:rPr lang="ru-RU" sz="3400" b="1" dirty="0"/>
              <a:t>получения субсидии.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874" y="1109710"/>
            <a:ext cx="9993943" cy="16246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2. </a:t>
            </a:r>
            <a:r>
              <a:rPr lang="ru-RU" dirty="0">
                <a:solidFill>
                  <a:schemeClr val="tx1"/>
                </a:solidFill>
              </a:rPr>
              <a:t>Систематическое заполнение для Минсельхоза в сжатые сроки таблиц и отчетов, их количество постоянно увеличивается. Запрашиваются, как фактически выполненные показатели в различных разрезах, так и плановые прогнозные цифры вплоть до 2030 года.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10</a:t>
            </a:fld>
            <a:endParaRPr lang="en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02546A-65AB-44F6-81B1-C2EA55574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994" y="4141070"/>
            <a:ext cx="2704334" cy="2053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E739C6-3D6E-4BC8-863D-01756380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015623-CEB9-4B80-9B7D-D554D6A6F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017" y="2866261"/>
            <a:ext cx="4518828" cy="7812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AA28CF-30D4-43CF-A186-2F938EDC8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674" y="2737377"/>
            <a:ext cx="2704333" cy="32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3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B4EFAC-FDB0-42ED-86D8-94426D51E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20" y="4288303"/>
            <a:ext cx="2677159" cy="20078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34" y="328475"/>
            <a:ext cx="10412766" cy="626122"/>
          </a:xfrm>
        </p:spPr>
        <p:txBody>
          <a:bodyPr>
            <a:noAutofit/>
          </a:bodyPr>
          <a:lstStyle/>
          <a:p>
            <a:r>
              <a:rPr lang="ru-RU" sz="3400" b="1" dirty="0"/>
              <a:t>Цена господдержки. </a:t>
            </a:r>
            <a:r>
              <a:rPr lang="ru-RU" sz="3400" b="1" dirty="0">
                <a:solidFill>
                  <a:srgbClr val="FF0000"/>
                </a:solidFill>
              </a:rPr>
              <a:t>«Минусы» </a:t>
            </a:r>
            <a:r>
              <a:rPr lang="ru-RU" sz="3400" b="1" dirty="0"/>
              <a:t>получения субсидии.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1751" y="1159492"/>
            <a:ext cx="10102048" cy="1317376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3. </a:t>
            </a:r>
            <a:r>
              <a:rPr lang="ru-RU" dirty="0">
                <a:solidFill>
                  <a:schemeClr val="tx1"/>
                </a:solidFill>
              </a:rPr>
              <a:t>Ежегодно Минсельхоз устанавливает плановые показатели по закладке, уходу, валовому сбору урожая. Невыполнение индикативов  может привести к «штрафным санкциям» в виде применения понижающего коэффициента к ставкам субсидии.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11</a:t>
            </a:fld>
            <a:endParaRPr lang="en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7778A9-4FE1-4C0D-A8C8-BCA984EC1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290" y="2519024"/>
            <a:ext cx="2784649" cy="20884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A31093-7A9A-4745-8CA1-BA2D9D725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385" y="4228124"/>
            <a:ext cx="2677159" cy="20078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DCE441-E4A4-42B9-A0DB-D8BC85B63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B1558F-62FC-4AF6-A46F-839D72803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651" y="2537046"/>
            <a:ext cx="3047420" cy="20078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4475F3-22BC-41C1-9EF5-47A999CA7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670" y="2519024"/>
            <a:ext cx="2677159" cy="20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23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45" y="328475"/>
            <a:ext cx="9747682" cy="710212"/>
          </a:xfrm>
        </p:spPr>
        <p:txBody>
          <a:bodyPr>
            <a:noAutofit/>
          </a:bodyPr>
          <a:lstStyle/>
          <a:p>
            <a:r>
              <a:rPr lang="ru-RU" sz="3400" b="1" dirty="0"/>
              <a:t>Цена господдержки. </a:t>
            </a:r>
            <a:r>
              <a:rPr lang="ru-RU" sz="3400" b="1" dirty="0">
                <a:solidFill>
                  <a:srgbClr val="FF0000"/>
                </a:solidFill>
              </a:rPr>
              <a:t>«Минусы» </a:t>
            </a:r>
            <a:r>
              <a:rPr lang="ru-RU" sz="3400" b="1" dirty="0"/>
              <a:t>получения субсидии.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6241" y="1239192"/>
            <a:ext cx="10137558" cy="1151449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FF0000"/>
                </a:solidFill>
              </a:rPr>
              <a:t>4.</a:t>
            </a:r>
            <a:r>
              <a:rPr lang="ru-RU" dirty="0">
                <a:solidFill>
                  <a:schemeClr val="tx1"/>
                </a:solidFill>
              </a:rPr>
              <a:t> В Порядок получения субсидии регулярно вносится ряд существенных изменений, серьезно влияющих на процесс высадки и подготовку документов. </a:t>
            </a:r>
            <a:r>
              <a:rPr lang="ru-RU" dirty="0" err="1">
                <a:solidFill>
                  <a:schemeClr val="tx1"/>
                </a:solidFill>
              </a:rPr>
              <a:t>Минсельхозы</a:t>
            </a:r>
            <a:r>
              <a:rPr lang="ru-RU" dirty="0">
                <a:solidFill>
                  <a:schemeClr val="tx1"/>
                </a:solidFill>
              </a:rPr>
              <a:t> регионов активно вносят свои коррективы в Порядок.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12</a:t>
            </a:fld>
            <a:endParaRPr lang="en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8E50F9-5632-4431-BCAD-F53DC736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974473-C8AD-4E8A-BA01-099F0A792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241" y="2390641"/>
            <a:ext cx="3666477" cy="2454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5ADACC-5215-4F38-B6D2-EFE410F57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480" y="3969861"/>
            <a:ext cx="3152661" cy="23644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079594-63BB-4BA5-AE7F-4E68F0CE4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795" y="2723568"/>
            <a:ext cx="2434734" cy="32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03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FE80D5-450B-4187-8904-64F53CB6C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472" y="2865099"/>
            <a:ext cx="2418415" cy="32245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22" y="328475"/>
            <a:ext cx="9747683" cy="719090"/>
          </a:xfrm>
        </p:spPr>
        <p:txBody>
          <a:bodyPr>
            <a:noAutofit/>
          </a:bodyPr>
          <a:lstStyle/>
          <a:p>
            <a:r>
              <a:rPr lang="ru-RU" sz="3400" b="1" dirty="0"/>
              <a:t>Цена господдержки. </a:t>
            </a:r>
            <a:r>
              <a:rPr lang="ru-RU" sz="3400" b="1" dirty="0">
                <a:solidFill>
                  <a:srgbClr val="FF0000"/>
                </a:solidFill>
              </a:rPr>
              <a:t>«Минусы» </a:t>
            </a:r>
            <a:r>
              <a:rPr lang="ru-RU" sz="3400" b="1" dirty="0"/>
              <a:t>получения субсидии.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608" y="1171852"/>
            <a:ext cx="10164191" cy="4917799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5. </a:t>
            </a:r>
            <a:r>
              <a:rPr lang="ru-RU" dirty="0">
                <a:solidFill>
                  <a:schemeClr val="tx1"/>
                </a:solidFill>
              </a:rPr>
              <a:t>Готовность к системным проверкам разнообразных государственных структур, таких как Минсельхоз, Россельхознадзор, </a:t>
            </a:r>
            <a:r>
              <a:rPr lang="ru-RU" dirty="0" err="1">
                <a:solidFill>
                  <a:schemeClr val="tx1"/>
                </a:solidFill>
              </a:rPr>
              <a:t>Россельхозцентр</a:t>
            </a:r>
            <a:r>
              <a:rPr lang="ru-RU" dirty="0">
                <a:solidFill>
                  <a:schemeClr val="tx1"/>
                </a:solidFill>
              </a:rPr>
              <a:t>, Уральский федеральный аграрный центр, </a:t>
            </a:r>
            <a:r>
              <a:rPr lang="ru-RU" dirty="0" err="1">
                <a:solidFill>
                  <a:schemeClr val="tx1"/>
                </a:solidFill>
              </a:rPr>
              <a:t>Агрохимрадиология</a:t>
            </a:r>
            <a:r>
              <a:rPr lang="ru-RU" dirty="0">
                <a:solidFill>
                  <a:schemeClr val="tx1"/>
                </a:solidFill>
              </a:rPr>
              <a:t>, контрольно-счетная палата, прокуратура, ОБЭП </a:t>
            </a:r>
            <a:r>
              <a:rPr lang="ru-RU" dirty="0" err="1">
                <a:solidFill>
                  <a:schemeClr val="tx1"/>
                </a:solidFill>
              </a:rPr>
              <a:t>и.т.д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13</a:t>
            </a:fld>
            <a:endParaRPr lang="en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4A0945-0800-497C-A10C-E90A96784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696ADE-C016-4C5B-B7CE-5C35165A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299" y="4300438"/>
            <a:ext cx="3016807" cy="20129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02C0D3-6926-459A-ABF8-2F5104A3A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299" y="2607875"/>
            <a:ext cx="3016807" cy="15592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7568D8-C6F1-43A4-8127-300F867E7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608" y="2938509"/>
            <a:ext cx="3338325" cy="236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12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22" y="328475"/>
            <a:ext cx="9747683" cy="719090"/>
          </a:xfrm>
        </p:spPr>
        <p:txBody>
          <a:bodyPr>
            <a:noAutofit/>
          </a:bodyPr>
          <a:lstStyle/>
          <a:p>
            <a:r>
              <a:rPr lang="ru-RU" sz="3400" b="1" dirty="0"/>
              <a:t>Цена господдержки. </a:t>
            </a:r>
            <a:r>
              <a:rPr lang="ru-RU" sz="3400" b="1" dirty="0">
                <a:solidFill>
                  <a:srgbClr val="FF0000"/>
                </a:solidFill>
              </a:rPr>
              <a:t>«Минусы» </a:t>
            </a:r>
            <a:r>
              <a:rPr lang="ru-RU" sz="3400" b="1" dirty="0"/>
              <a:t>получения субсидии.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608" y="1171853"/>
            <a:ext cx="10164191" cy="825623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6. </a:t>
            </a:r>
            <a:r>
              <a:rPr lang="ru-RU" dirty="0">
                <a:solidFill>
                  <a:schemeClr val="tx1"/>
                </a:solidFill>
              </a:rPr>
              <a:t>Согласно Порядка предоставления субсидии при выявлении малейших нарушений компании - получателю субсидии выставляются требования возврата субсидии в полном объеме. 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14</a:t>
            </a:fld>
            <a:endParaRPr lang="en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4A0945-0800-497C-A10C-E90A96784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4B42BB-E4E2-425F-B804-D4B41F3FA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004" y="2111198"/>
            <a:ext cx="5509229" cy="41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44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DB1ED-334D-BA46-88C6-5E7C6295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78" y="365125"/>
            <a:ext cx="9826498" cy="109230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Несмотря ни на что, </a:t>
            </a:r>
            <a:br>
              <a:rPr lang="ru-RU" sz="3600" b="1" dirty="0"/>
            </a:br>
            <a:r>
              <a:rPr lang="ru-RU" sz="3600" b="1" dirty="0"/>
              <a:t>«Григорьевские сады» всегда «На коне!»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79279-DF7C-4545-A5D8-B13E8F24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C30E2-48C1-684B-942E-A87A89D0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15</a:t>
            </a:fld>
            <a:endParaRPr lang="en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6511B8B-3794-4E08-BD51-1A04B9CFB9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02" y="1666265"/>
            <a:ext cx="3258105" cy="43441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3A06CC-4D07-471A-9B52-4726BE72C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49B8691-A6C4-424A-9C67-958D12ED17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b="7702"/>
          <a:stretch/>
        </p:blipFill>
        <p:spPr>
          <a:xfrm>
            <a:off x="1701455" y="1690688"/>
            <a:ext cx="5112321" cy="4295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662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57A3-2D8D-EF43-B743-CDEE9F4C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6"/>
            <a:ext cx="9233210" cy="1650106"/>
          </a:xfrm>
        </p:spPr>
        <p:txBody>
          <a:bodyPr>
            <a:normAutofit/>
          </a:bodyPr>
          <a:lstStyle/>
          <a:p>
            <a:pPr algn="ctr"/>
            <a:r>
              <a:rPr lang="ru-RU" sz="9600" b="1" dirty="0"/>
              <a:t>Вопросы?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B83D7-F778-3945-83F2-E2D258872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565" y="2233473"/>
            <a:ext cx="9837233" cy="3457113"/>
          </a:xfrm>
        </p:spPr>
        <p:txBody>
          <a:bodyPr>
            <a:normAutofit/>
          </a:bodyPr>
          <a:lstStyle/>
          <a:p>
            <a:r>
              <a:rPr lang="ru-RU" dirty="0"/>
              <a:t>Контакты докладчика: </a:t>
            </a:r>
          </a:p>
          <a:p>
            <a:pPr marL="0" indent="0">
              <a:buNone/>
            </a:pPr>
            <a:r>
              <a:rPr lang="ru-RU" dirty="0"/>
              <a:t>Сегаль Ольга Георгиевна, управляющая плодово-ягодными садами ИП ГКФХ  Филиппова А.А. «Григорьевские сады»</a:t>
            </a:r>
          </a:p>
          <a:p>
            <a:pPr marL="0" indent="0">
              <a:buNone/>
            </a:pPr>
            <a:r>
              <a:rPr lang="ru-RU" dirty="0"/>
              <a:t>Тел: +7(922)6-197-197</a:t>
            </a:r>
          </a:p>
          <a:p>
            <a:pPr marL="0" indent="0">
              <a:buNone/>
            </a:pPr>
            <a:r>
              <a:rPr lang="en-US" dirty="0"/>
              <a:t>e-mail</a:t>
            </a:r>
            <a:r>
              <a:rPr lang="ru-RU" dirty="0"/>
              <a:t>:</a:t>
            </a:r>
            <a:r>
              <a:rPr lang="en-US" dirty="0"/>
              <a:t> grigorievka@yandex.ru</a:t>
            </a:r>
            <a:br>
              <a:rPr lang="ru-RU" dirty="0"/>
            </a:br>
            <a:r>
              <a:rPr lang="ru-RU" dirty="0"/>
              <a:t>сайт: </a:t>
            </a:r>
            <a:r>
              <a:rPr lang="ru-RU" dirty="0" err="1"/>
              <a:t>григорьевскиесады.рф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Т</a:t>
            </a:r>
            <a:r>
              <a:rPr lang="en-US" dirty="0" err="1"/>
              <a:t>ik</a:t>
            </a:r>
            <a:r>
              <a:rPr lang="ru-RU" dirty="0"/>
              <a:t>Т</a:t>
            </a:r>
            <a:r>
              <a:rPr lang="en-US" dirty="0"/>
              <a:t>ok</a:t>
            </a:r>
            <a:r>
              <a:rPr lang="ru-RU" dirty="0"/>
              <a:t>: </a:t>
            </a:r>
            <a:r>
              <a:rPr lang="en-US" dirty="0"/>
              <a:t>@</a:t>
            </a:r>
            <a:r>
              <a:rPr lang="en-US" dirty="0" err="1"/>
              <a:t>sorokavsadu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A95AB-88F9-734C-97CD-E1FFB7B6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A2A1C2-33A1-0A40-9D8E-135DBE65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16</a:t>
            </a:fld>
            <a:endParaRPr lang="en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01F0F3-A602-437C-B41D-0FA1EB546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7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328475"/>
            <a:ext cx="9165978" cy="57704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«Григорьевские сады» на Урале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4651" y="1044586"/>
            <a:ext cx="5377070" cy="5178661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Григорьевские сады»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–</a:t>
            </a: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 это единственные интенсивные промышленные плодово-ягодные сады на 5 областей: Челябинскую, Свердловскую, Тюменскую, Курганскую, Пермскую. Высажены  на берегу озера Анжелы, на стыке Челябинской</a:t>
            </a: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и Свердловской областей.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К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лиматические условия Уральского региона:</a:t>
            </a:r>
            <a:b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- зимний период:  5 – 5,5 месяцев;</a:t>
            </a:r>
            <a:b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-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абсолютный минимум температуры воздуха:-47 °с;</a:t>
            </a:r>
            <a:b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-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суровые зимние периоды каждые: 7 – 11 лет;</a:t>
            </a:r>
            <a:b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-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устойчивый снеговой покров:  до 140 дней;</a:t>
            </a:r>
            <a:b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-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лето короткое и жаркое;</a:t>
            </a:r>
            <a:b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-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вегетационный период 115 – 120 дней;</a:t>
            </a:r>
            <a:b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-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возвратные заморозки в апреле-мае: до -14 °с;</a:t>
            </a:r>
            <a:b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-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сумма активных температур: 2000º – 2200º с;</a:t>
            </a:r>
            <a:b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- </a:t>
            </a: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годовое количество осадков: 496 мм;</a:t>
            </a:r>
          </a:p>
          <a:p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Общая площадь земельных наделов под закладку плодово-ягодных садов – более 850 га.</a:t>
            </a:r>
          </a:p>
          <a:p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Общая площадь плодово-ягодных садов - более 200 га. Высадка продолжается.</a:t>
            </a:r>
            <a:b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cs typeface="Arial" panose="020B0604020202020204" pitchFamily="34" charset="0"/>
              </a:rPr>
              <a:t>Мы выращиваем яблоню, грушу, сливу, вишню, смородину красную и черную, жимолость, крыжовник, малину, облепиху. </a:t>
            </a:r>
          </a:p>
          <a:p>
            <a:pPr marL="342900" indent="-342900">
              <a:buFontTx/>
              <a:buChar char="-"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</a:t>
            </a:fld>
            <a:endParaRPr lang="en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5D5C5-9513-43A9-B556-408704E1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426" y="1275757"/>
            <a:ext cx="4560841" cy="3402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D6355F-AE36-411D-880F-4AE0AE572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204" y="189411"/>
            <a:ext cx="1081603" cy="10923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DE14FE-349D-48EF-A163-5383A9212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67" y="3946063"/>
            <a:ext cx="3213716" cy="241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0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87" y="328475"/>
            <a:ext cx="9543496" cy="57704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Взаимодействие с Минсельхозом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9506" y="905523"/>
            <a:ext cx="5144163" cy="5428834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рамках реализации Государственной программы развития сельского хозяйства и регулирование рынков сельскохозяйственной продукции, сырья и продовольствия, утвержденной постановлением Правительства РФ от 14.07.2012 г. № 717 Министерство сельского хозяйства предоставляет ряд субсидий для сельхозтоваропроизводителей по приоритетным направлениям в числе которых: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производство продукции плодово-ягодных насаждений, включая посадочный материал, закладка и уход за многолетними насаждениями,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производство овощей открытого грунта,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 производство овощей закрытого грунта,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 производство льна-долгунца и (или) технической конопли;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производство молока,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развитие специализированного мясного скотоводства,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развитие овцеводства и козоводства,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глубокая переработка зерна,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переработка молока сырого крупного рогатого скота, козьего и овечьего на пищевую продукцию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3</a:t>
            </a:fld>
            <a:endParaRPr lang="en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D6355F-AE36-411D-880F-4AE0AE57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04" y="189411"/>
            <a:ext cx="1081603" cy="10923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161F1D-94DD-4E5A-BAAA-753EEC8E0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30" y="1384497"/>
            <a:ext cx="2617818" cy="3490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1DCBEB-F383-4C41-B1FC-6D8D8BA17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25" y="3348021"/>
            <a:ext cx="2664296" cy="1998222"/>
          </a:xfrm>
          <a:prstGeom prst="rect">
            <a:avLst/>
          </a:prstGeom>
        </p:spPr>
      </p:pic>
      <p:pic>
        <p:nvPicPr>
          <p:cNvPr id="16" name="Объект 3">
            <a:extLst>
              <a:ext uri="{FF2B5EF4-FFF2-40B4-BE49-F238E27FC236}">
                <a16:creationId xmlns:a16="http://schemas.microsoft.com/office/drawing/2014/main" id="{84CA1CAA-FE6A-400A-AB4B-A522AFD16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69" y="1131487"/>
            <a:ext cx="2664297" cy="19982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CC9C49-386D-412C-A661-1879526FE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20" y="4498455"/>
            <a:ext cx="1952095" cy="11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0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077" y="328475"/>
            <a:ext cx="9632272" cy="56913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«Плюсы» </a:t>
            </a:r>
            <a:r>
              <a:rPr lang="ru-RU" sz="3600" b="1" dirty="0"/>
              <a:t>получения субсидии: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403" y="1066141"/>
            <a:ext cx="7464630" cy="193081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1. </a:t>
            </a:r>
            <a:r>
              <a:rPr lang="ru-RU" dirty="0">
                <a:solidFill>
                  <a:schemeClr val="tx1"/>
                </a:solidFill>
              </a:rPr>
              <a:t>Участие государства, посредством выделения субсидии,  позволяет предприятию развиваться практически без привлечения кредитных средств.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4</a:t>
            </a:fld>
            <a:endParaRPr lang="en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BBA56D-30FA-401F-872E-2853A1EB8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10" y="2345006"/>
            <a:ext cx="1832711" cy="24436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92759C-1E88-45B9-B2F0-5B2C9BB8D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88" y="2375474"/>
            <a:ext cx="1900111" cy="25334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EE957A-FD49-49D0-8B2B-272E5E291F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34" y="3596131"/>
            <a:ext cx="2790460" cy="20928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45A7C3-873C-4B73-A3B7-6B04CA834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97" y="2375475"/>
            <a:ext cx="1900111" cy="25334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074F7B-014C-4CDB-8C17-67A8B69AA0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52" y="4146059"/>
            <a:ext cx="1603652" cy="2138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06204B-3A85-4D6F-A50E-0EF24BCA2B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62" y="4143473"/>
            <a:ext cx="1606345" cy="21417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F9C18D-E8FC-4F01-B182-67743DA607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37" y="4146058"/>
            <a:ext cx="1604404" cy="21392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7D83A9-7425-4CE9-B468-F8D2818109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BF11A9-ACC2-4A20-8596-2CE2544942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8" y="1452256"/>
            <a:ext cx="3412333" cy="19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0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076" y="328475"/>
            <a:ext cx="9516862" cy="57252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«Плюсы» </a:t>
            </a:r>
            <a:r>
              <a:rPr lang="ru-RU" sz="3600" b="1" dirty="0"/>
              <a:t>получения субсидии: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3076" y="1042261"/>
            <a:ext cx="8007658" cy="1443303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2. </a:t>
            </a:r>
            <a:r>
              <a:rPr lang="ru-RU" dirty="0">
                <a:solidFill>
                  <a:schemeClr val="tx1"/>
                </a:solidFill>
              </a:rPr>
              <a:t>Поддержка Минсельхоза повышает интерес к хозяйству со стороны Средств Массовой Информации. Это благоприятным образом сказывается на имидже и узнаваемости предприятия, формировании лояльности потребителей и, как следствие, увеличении объемов продаж без дополнительных затрат на рекламу.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5</a:t>
            </a:fld>
            <a:endParaRPr lang="en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90E86F-8FAE-46EE-BA95-8791AEE3E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33" y="4160633"/>
            <a:ext cx="2831805" cy="2123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E31689-C568-4F5E-A992-414A0871A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02485" y="3207527"/>
            <a:ext cx="3369603" cy="2527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BA6422-FE2D-44EE-8A61-57C17A797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33" y="2368923"/>
            <a:ext cx="2831806" cy="15928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32DF77-540D-4A8C-9AC8-1C6313075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973" y="1721253"/>
            <a:ext cx="2428785" cy="3238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39D372-4BA3-44C4-9DDE-91BD0AF3A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158A23-096F-4F68-B980-6DF6F30D2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085" y="3231472"/>
            <a:ext cx="2477763" cy="185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2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076" y="328475"/>
            <a:ext cx="9552373" cy="63031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«Плюсы» </a:t>
            </a:r>
            <a:r>
              <a:rPr lang="ru-RU" sz="3600" b="1" dirty="0"/>
              <a:t>получения субсидии.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608" y="1065322"/>
            <a:ext cx="10164191" cy="106234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3. </a:t>
            </a:r>
            <a:r>
              <a:rPr lang="ru-RU" dirty="0">
                <a:solidFill>
                  <a:schemeClr val="tx1"/>
                </a:solidFill>
              </a:rPr>
              <a:t>Государство крайне заинтересовано в стабильной работе и дальнейшем развитии сельхозтоваропроизводителя  – получателя субсидии.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6</a:t>
            </a:fld>
            <a:endParaRPr lang="en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3AE7A5-C758-4338-9213-6868C334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FA8718-096F-4AC4-9D1C-42643B3E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827" y="2156103"/>
            <a:ext cx="2995444" cy="22465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FE8D19-B15F-4062-AE24-E283F062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608" y="1888770"/>
            <a:ext cx="2384179" cy="31789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2EEAA7-144C-4EF9-9945-CE174B21D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003" y="3504758"/>
            <a:ext cx="3166146" cy="20801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E5146B-CB49-4654-97BC-1A15F1A01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49" y="4094440"/>
            <a:ext cx="2759249" cy="20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81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077" y="328476"/>
            <a:ext cx="9570128" cy="62481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«Плюсы» </a:t>
            </a:r>
            <a:r>
              <a:rPr lang="ru-RU" sz="3600" b="1" dirty="0"/>
              <a:t>получения субсидии.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8566" y="953287"/>
            <a:ext cx="10205234" cy="169558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4. </a:t>
            </a:r>
            <a:r>
              <a:rPr lang="ru-RU" dirty="0">
                <a:solidFill>
                  <a:schemeClr val="tx1"/>
                </a:solidFill>
              </a:rPr>
              <a:t>Предприятиям, удовлетворяющим условиям получения субсидии и прошедшим проверку временем, Минсельхоз предлагает участие и в других программах государственной поддержки, например, Агротуризме, Гидромелиорации, Комплексном развитие сельских территорий, субсидии на возмещение части процентной ставки по кредитам и займам.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7</a:t>
            </a:fld>
            <a:endParaRPr lang="en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08BBB4-9622-4CC5-9305-34C5A0846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7A19B4-4B86-4013-8C41-D3AE4A497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566" y="2563973"/>
            <a:ext cx="1772187" cy="2362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975C8C-0164-4744-B474-F4CD709E3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039" y="4291125"/>
            <a:ext cx="2950542" cy="19686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1FC68E-5065-45F3-B730-A752893DB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00" y="2502858"/>
            <a:ext cx="3203551" cy="21348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798BFF-9BA8-4870-9CDA-C83181881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251" y="2539101"/>
            <a:ext cx="2846489" cy="21348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1CB950-360C-43BF-8A3F-BD3C91B21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437" y="4063649"/>
            <a:ext cx="2525211" cy="21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59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E619C8-9317-41E4-87AC-7A79DA29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401" y="2765113"/>
            <a:ext cx="2810511" cy="1913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076" y="328475"/>
            <a:ext cx="9552373" cy="63031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«Плюсы» </a:t>
            </a:r>
            <a:r>
              <a:rPr lang="ru-RU" sz="3600" b="1" dirty="0"/>
              <a:t>получения субсидии.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609" y="958788"/>
            <a:ext cx="9552374" cy="1806325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5. </a:t>
            </a:r>
            <a:r>
              <a:rPr lang="ru-RU" dirty="0">
                <a:solidFill>
                  <a:schemeClr val="tx1"/>
                </a:solidFill>
              </a:rPr>
              <a:t>Условием вхождения в государственную программу «Комплексное развитие сельских территорий» является наличие сельскохозяйственных предприятий в населенном пункте. </a:t>
            </a:r>
          </a:p>
          <a:p>
            <a:r>
              <a:rPr lang="ru-RU" dirty="0">
                <a:solidFill>
                  <a:schemeClr val="tx1"/>
                </a:solidFill>
              </a:rPr>
              <a:t>Наши специалисты в рамках данной программы на условиях </a:t>
            </a:r>
            <a:r>
              <a:rPr lang="ru-RU" dirty="0" err="1">
                <a:solidFill>
                  <a:schemeClr val="tx1"/>
                </a:solidFill>
              </a:rPr>
              <a:t>софинансирования</a:t>
            </a:r>
            <a:r>
              <a:rPr lang="ru-RU" dirty="0">
                <a:solidFill>
                  <a:schemeClr val="tx1"/>
                </a:solidFill>
              </a:rPr>
              <a:t>: государство 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предприятие –сотрудник могут построить или купить дом.</a:t>
            </a:r>
          </a:p>
          <a:p>
            <a:r>
              <a:rPr lang="ru-RU" dirty="0">
                <a:solidFill>
                  <a:schemeClr val="tx1"/>
                </a:solidFill>
              </a:rPr>
              <a:t>Администрация населенного пункта может осуществить строительство/асфальтирование дорог, проведение газа, строительство/реконструкцию  объектов социального назначения, используя субсидиарную поддержку государства.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8</a:t>
            </a:fld>
            <a:endParaRPr lang="en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3AE7A5-C758-4338-9213-6868C334C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2858D5-852D-4492-AA54-AD6A21779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624" y="4302064"/>
            <a:ext cx="2976224" cy="19841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6E5A4F-0258-4942-86FD-BEDDBDF094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0" y="2823651"/>
            <a:ext cx="2686526" cy="21911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7594C3-A07F-4AE3-82C8-5336AA445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986" y="4631748"/>
            <a:ext cx="2584884" cy="17246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C87F4B-632A-4EBE-AC8F-376CE9A999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02" y="2788422"/>
            <a:ext cx="2921596" cy="21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67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8" y="328475"/>
            <a:ext cx="9836459" cy="621436"/>
          </a:xfrm>
        </p:spPr>
        <p:txBody>
          <a:bodyPr>
            <a:noAutofit/>
          </a:bodyPr>
          <a:lstStyle/>
          <a:p>
            <a:r>
              <a:rPr lang="ru-RU" sz="3400" b="1" dirty="0"/>
              <a:t>Цена господдержки. </a:t>
            </a:r>
            <a:r>
              <a:rPr lang="ru-RU" sz="3400" b="1" dirty="0">
                <a:solidFill>
                  <a:srgbClr val="FF0000"/>
                </a:solidFill>
              </a:rPr>
              <a:t>«Минусы» </a:t>
            </a:r>
            <a:r>
              <a:rPr lang="ru-RU" sz="3400" b="1" dirty="0"/>
              <a:t>получения субсидии.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7262" y="1322773"/>
            <a:ext cx="10066537" cy="94991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1. </a:t>
            </a:r>
            <a:r>
              <a:rPr lang="ru-RU" dirty="0">
                <a:solidFill>
                  <a:schemeClr val="tx1"/>
                </a:solidFill>
              </a:rPr>
              <a:t>Для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подготовки документов и взаимодействия с Минсельхозом необходим штат квалифицированных офисных сотрудников.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9</a:t>
            </a:fld>
            <a:endParaRPr lang="en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E60A20-5381-4E46-80C0-3DB07E8E5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48" y="146885"/>
            <a:ext cx="1081603" cy="10923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198A34-CC30-4A19-8ABA-1B87DA504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891" y="2718260"/>
            <a:ext cx="3471934" cy="30344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0153E2-E97B-44F6-A008-4785090F6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548" y="2725966"/>
            <a:ext cx="4244985" cy="30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6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892</Words>
  <Application>Microsoft Office PowerPoint</Application>
  <PresentationFormat>Широкоэкранный</PresentationFormat>
  <Paragraphs>96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Выгода и цена господдержки для ягодоводческого хозяйства</vt:lpstr>
      <vt:lpstr>«Григорьевские сады» на Урале</vt:lpstr>
      <vt:lpstr>Взаимодействие с Минсельхозом </vt:lpstr>
      <vt:lpstr>«Плюсы» получения субсидии:</vt:lpstr>
      <vt:lpstr>«Плюсы» получения субсидии:</vt:lpstr>
      <vt:lpstr>«Плюсы» получения субсидии.</vt:lpstr>
      <vt:lpstr>«Плюсы» получения субсидии.</vt:lpstr>
      <vt:lpstr>«Плюсы» получения субсидии.</vt:lpstr>
      <vt:lpstr>Цена господдержки. «Минусы» получения субсидии.</vt:lpstr>
      <vt:lpstr>Цена господдержки. «Минусы» получения субсидии.</vt:lpstr>
      <vt:lpstr>Цена господдержки. «Минусы» получения субсидии.</vt:lpstr>
      <vt:lpstr>Цена господдержки. «Минусы» получения субсидии.</vt:lpstr>
      <vt:lpstr>Цена господдержки. «Минусы» получения субсидии.</vt:lpstr>
      <vt:lpstr>Цена господдержки. «Минусы» получения субсидии.</vt:lpstr>
      <vt:lpstr>Несмотря ни на что,  «Григорьевские сады» всегда «На коне!»</vt:lpstr>
      <vt:lpstr>Вопросы?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 Microsoft Office</dc:creator>
  <cp:lastModifiedBy>User</cp:lastModifiedBy>
  <cp:revision>157</cp:revision>
  <dcterms:created xsi:type="dcterms:W3CDTF">2022-01-26T15:43:27Z</dcterms:created>
  <dcterms:modified xsi:type="dcterms:W3CDTF">2022-02-22T14:26:20Z</dcterms:modified>
</cp:coreProperties>
</file>